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78" r:id="rId5"/>
    <p:sldId id="260" r:id="rId6"/>
    <p:sldId id="261" r:id="rId7"/>
    <p:sldId id="276" r:id="rId8"/>
    <p:sldId id="262" r:id="rId9"/>
    <p:sldId id="263" r:id="rId10"/>
    <p:sldId id="265" r:id="rId11"/>
    <p:sldId id="273" r:id="rId12"/>
    <p:sldId id="279" r:id="rId13"/>
    <p:sldId id="266" r:id="rId14"/>
    <p:sldId id="281" r:id="rId15"/>
    <p:sldId id="286" r:id="rId16"/>
    <p:sldId id="267" r:id="rId17"/>
    <p:sldId id="268" r:id="rId18"/>
    <p:sldId id="269" r:id="rId19"/>
    <p:sldId id="272" r:id="rId20"/>
    <p:sldId id="280" r:id="rId21"/>
    <p:sldId id="292" r:id="rId22"/>
    <p:sldId id="283" r:id="rId23"/>
    <p:sldId id="270" r:id="rId24"/>
    <p:sldId id="275" r:id="rId25"/>
    <p:sldId id="282" r:id="rId26"/>
    <p:sldId id="284" r:id="rId27"/>
    <p:sldId id="271" r:id="rId28"/>
    <p:sldId id="274" r:id="rId2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754"/>
    <a:srgbClr val="CEC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77372" autoAdjust="0"/>
  </p:normalViewPr>
  <p:slideViewPr>
    <p:cSldViewPr snapToGrid="0">
      <p:cViewPr varScale="1">
        <p:scale>
          <a:sx n="89" d="100"/>
          <a:sy n="89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B3762-BA40-450D-9F61-88BCCFFB906F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ECBA-2177-426F-A005-13D0474934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92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9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05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9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55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73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13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36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Obowiązek zamieszczania plakatu A3</a:t>
            </a:r>
            <a:r>
              <a:rPr lang="pl-PL" baseline="0" dirty="0" smtClean="0"/>
              <a:t> w miejscu realizacji operacji ma zastosowanie w stosunku do prawie wszystkich form realizacji operacji. Wyjątkiem od tej reguły są operacji, w ramach których jedyną realizowaną formą jest publikacja/materiał drukowany lub prasa lub audycja/film/spot odpowiednio w radiu i telewizji lub informacje i publikacje w Internecie. Wśród dotychczas zrealizowanych operacji przez partnerów KSOW nie było jednak takiej operacji.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16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88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82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85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21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69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7ECBA-2177-426F-A005-13D0474934D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41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95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18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6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70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56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48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5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88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7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9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13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F5E1-70C7-4986-A334-5AEA49A6508B}" type="datetimeFigureOut">
              <a:rPr lang="pl-PL" smtClean="0"/>
              <a:t>03.02.2022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0793-01F0-4C81-82BC-4B599E521C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98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Za&#322;.%20nr%203%20do%20umowy%20na%20realizacj&#281;%20operacji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rolnictwo/ksiega-wizualizacji-i-logotyp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9326" y="2322430"/>
            <a:ext cx="11292114" cy="382124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Obowiązki Partnerów KSOW</a:t>
            </a:r>
            <a:br>
              <a:rPr lang="pl-PL" sz="4800" b="1" dirty="0"/>
            </a:br>
            <a:r>
              <a:rPr lang="pl-PL" sz="4800" b="1" dirty="0"/>
              <a:t>w zakresie działań</a:t>
            </a:r>
            <a:br>
              <a:rPr lang="pl-PL" sz="4800" b="1" dirty="0"/>
            </a:br>
            <a:r>
              <a:rPr lang="pl-PL" sz="4800" b="1" dirty="0"/>
              <a:t>informacyjnych i promocyjnych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600" dirty="0" smtClean="0"/>
              <a:t>Poznań, 3</a:t>
            </a:r>
            <a:r>
              <a:rPr lang="pl-PL" sz="3600" dirty="0">
                <a:solidFill>
                  <a:srgbClr val="FFFF00"/>
                </a:solidFill>
              </a:rPr>
              <a:t> </a:t>
            </a:r>
            <a:r>
              <a:rPr lang="pl-PL" sz="3600" dirty="0" smtClean="0"/>
              <a:t>lutego 2022 r.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15170"/>
            <a:ext cx="1262743" cy="980730"/>
          </a:xfrm>
          <a:prstGeom prst="rect">
            <a:avLst/>
          </a:prstGeom>
        </p:spPr>
      </p:pic>
      <p:pic>
        <p:nvPicPr>
          <p:cNvPr id="5" name="Picture 5" descr="logotypKS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18" y="232003"/>
            <a:ext cx="2306411" cy="9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8" y="315170"/>
            <a:ext cx="2589639" cy="807879"/>
          </a:xfrm>
          <a:prstGeom prst="rect">
            <a:avLst/>
          </a:prstGeom>
        </p:spPr>
      </p:pic>
      <p:pic>
        <p:nvPicPr>
          <p:cNvPr id="7" name="Picture 7" descr="PROW-2014-2020-logo-kol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04" y="224678"/>
            <a:ext cx="1580696" cy="10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7714" y="1361725"/>
            <a:ext cx="11843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>
                <a:latin typeface="Tahoma" pitchFamily="34" charset="0"/>
              </a:rPr>
              <a:t>„Europejski Fundusz Rolny na rzecz Rozwoju Obszarów Wiejskich: Europa inwestująca w obszary wiejskie</a:t>
            </a:r>
            <a:r>
              <a:rPr lang="pl-PL" altLang="pl-PL" dirty="0" smtClean="0">
                <a:latin typeface="Tahoma" pitchFamily="34" charset="0"/>
              </a:rPr>
              <a:t>”</a:t>
            </a:r>
            <a:endParaRPr lang="pl-PL" altLang="pl-PL" dirty="0">
              <a:latin typeface="Tahom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93486" y="5790978"/>
            <a:ext cx="110279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>
                <a:latin typeface="Tahoma" pitchFamily="34" charset="0"/>
              </a:rPr>
              <a:t>Materiał opracowany przez Departament Programów Rozwoju Obszarów Wiejskich Urzędu Marszałkowskiego Województwa Wielkopolskiego w Poznaniu. Instytucja Zarządzająca </a:t>
            </a:r>
            <a:r>
              <a:rPr lang="pl-PL" altLang="pl-PL" sz="1400" dirty="0" smtClean="0">
                <a:latin typeface="Tahoma" pitchFamily="34" charset="0"/>
              </a:rPr>
              <a:t>Programem Rozwoju Obszarów Wiejskich na lata 2014-2020 </a:t>
            </a:r>
            <a:r>
              <a:rPr lang="pl-PL" altLang="pl-PL" sz="1400" dirty="0">
                <a:latin typeface="Tahoma" pitchFamily="34" charset="0"/>
              </a:rPr>
              <a:t>– Minister </a:t>
            </a:r>
            <a:r>
              <a:rPr lang="pl-PL" altLang="pl-PL" sz="1400" dirty="0" smtClean="0">
                <a:latin typeface="Tahoma" pitchFamily="34" charset="0"/>
              </a:rPr>
              <a:t>Rolnictwa</a:t>
            </a:r>
            <a:br>
              <a:rPr lang="pl-PL" altLang="pl-PL" sz="1400" dirty="0" smtClean="0">
                <a:latin typeface="Tahoma" pitchFamily="34" charset="0"/>
              </a:rPr>
            </a:br>
            <a:r>
              <a:rPr lang="pl-PL" altLang="pl-PL" sz="1400" dirty="0" smtClean="0">
                <a:latin typeface="Tahoma" pitchFamily="34" charset="0"/>
              </a:rPr>
              <a:t>i </a:t>
            </a:r>
            <a:r>
              <a:rPr lang="pl-PL" altLang="pl-PL" sz="1400" dirty="0">
                <a:latin typeface="Tahoma" pitchFamily="34" charset="0"/>
              </a:rPr>
              <a:t>Rozwoju Wsi. </a:t>
            </a:r>
            <a:r>
              <a:rPr lang="pl-PL" altLang="pl-PL" sz="1400" dirty="0" smtClean="0">
                <a:latin typeface="Tahoma" pitchFamily="34" charset="0"/>
              </a:rPr>
              <a:t>Projekt współfinansowany ze </a:t>
            </a:r>
            <a:r>
              <a:rPr lang="pl-PL" altLang="pl-PL" sz="1400" dirty="0">
                <a:latin typeface="Tahoma" pitchFamily="34" charset="0"/>
              </a:rPr>
              <a:t>środków Unii Europejskiej w ramach Pomocy Technicznej Programu Rozwoju Obszarów Wiejskich na lata 2014-2020.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4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Materiały/działania informacyjno-promocyjne</a:t>
            </a:r>
            <a:endParaRPr lang="pl-PL" sz="3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8200" y="2050869"/>
            <a:ext cx="1031748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+mj-lt"/>
              </a:rPr>
              <a:t>	Czy </a:t>
            </a:r>
            <a:r>
              <a:rPr lang="pl-PL" sz="2400" b="1" dirty="0">
                <a:latin typeface="+mj-lt"/>
              </a:rPr>
              <a:t>materiał zawiera treści merytoryczne?</a:t>
            </a:r>
          </a:p>
          <a:p>
            <a:pPr algn="just">
              <a:lnSpc>
                <a:spcPct val="120000"/>
              </a:lnSpc>
            </a:pPr>
            <a:r>
              <a:rPr lang="pl-PL" b="1" dirty="0">
                <a:solidFill>
                  <a:srgbClr val="FF3300"/>
                </a:solidFill>
                <a:latin typeface="+mj-lt"/>
              </a:rPr>
              <a:t>Treści merytoryczne: informacje dotyczące wiedzy ogólnej i </a:t>
            </a:r>
            <a:r>
              <a:rPr lang="pl-PL" b="1" dirty="0" smtClean="0">
                <a:solidFill>
                  <a:srgbClr val="FF3300"/>
                </a:solidFill>
                <a:latin typeface="+mj-lt"/>
              </a:rPr>
              <a:t>szczegółowej </a:t>
            </a:r>
            <a:r>
              <a:rPr lang="pl-PL" b="1" dirty="0">
                <a:solidFill>
                  <a:srgbClr val="FF3300"/>
                </a:solidFill>
                <a:latin typeface="+mj-lt"/>
              </a:rPr>
              <a:t>na temat PROW </a:t>
            </a:r>
            <a:r>
              <a:rPr lang="pl-PL" b="1" dirty="0" smtClean="0">
                <a:solidFill>
                  <a:srgbClr val="FF3300"/>
                </a:solidFill>
                <a:latin typeface="+mj-lt"/>
              </a:rPr>
              <a:t>2014-2020</a:t>
            </a:r>
            <a:br>
              <a:rPr lang="pl-PL" b="1" dirty="0" smtClean="0">
                <a:solidFill>
                  <a:srgbClr val="FF3300"/>
                </a:solidFill>
                <a:latin typeface="+mj-lt"/>
              </a:rPr>
            </a:br>
            <a:r>
              <a:rPr lang="pl-PL" b="1" dirty="0" smtClean="0">
                <a:solidFill>
                  <a:srgbClr val="FF3300"/>
                </a:solidFill>
                <a:latin typeface="+mj-lt"/>
              </a:rPr>
              <a:t>i </a:t>
            </a:r>
            <a:r>
              <a:rPr lang="pl-PL" b="1" dirty="0">
                <a:solidFill>
                  <a:srgbClr val="FF3300"/>
                </a:solidFill>
                <a:latin typeface="+mj-lt"/>
              </a:rPr>
              <a:t>poszczególnych jego działań, </a:t>
            </a:r>
            <a:r>
              <a:rPr lang="pl-PL" b="1" dirty="0" smtClean="0">
                <a:solidFill>
                  <a:srgbClr val="FF3300"/>
                </a:solidFill>
                <a:latin typeface="+mj-lt"/>
              </a:rPr>
              <a:t> w </a:t>
            </a:r>
            <a:r>
              <a:rPr lang="pl-PL" b="1" dirty="0">
                <a:solidFill>
                  <a:srgbClr val="FF3300"/>
                </a:solidFill>
                <a:latin typeface="+mj-lt"/>
              </a:rPr>
              <a:t>tym informacje związane z warunkami i trybem przyznawania pomocy, praktycznej wiedzy i umiejętności o sposobie przygotowania wniosków, biznesplanów, wniosków o płatność</a:t>
            </a:r>
            <a:r>
              <a:rPr lang="pl-PL" b="1" dirty="0" smtClean="0">
                <a:solidFill>
                  <a:srgbClr val="FF3300"/>
                </a:solidFill>
                <a:latin typeface="+mj-lt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pl-PL" b="1" dirty="0">
              <a:solidFill>
                <a:srgbClr val="FF3300"/>
              </a:solidFill>
              <a:latin typeface="+mj-lt"/>
            </a:endParaRPr>
          </a:p>
          <a:p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2414451" y="3677193"/>
            <a:ext cx="2403565" cy="125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6740434" y="3677193"/>
            <a:ext cx="2220686" cy="134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6546" y="5156972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rgbClr val="0000FF"/>
                </a:solidFill>
                <a:latin typeface="Tahoma" pitchFamily="34" charset="0"/>
              </a:rPr>
              <a:t>Działania informacyjne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16432" y="5156972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rgbClr val="008000"/>
                </a:solidFill>
                <a:latin typeface="Tahoma" pitchFamily="34" charset="0"/>
              </a:rPr>
              <a:t>Działania promocyjne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14451" y="4033563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latin typeface="Tahoma" pitchFamily="34" charset="0"/>
              </a:rPr>
              <a:t>TAK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112918" y="4033562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NIE</a:t>
            </a:r>
          </a:p>
        </p:txBody>
      </p:sp>
    </p:spTree>
    <p:extLst>
      <p:ext uri="{BB962C8B-B14F-4D97-AF65-F5344CB8AC3E}">
        <p14:creationId xmlns:p14="http://schemas.microsoft.com/office/powerpoint/2010/main" val="31459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105041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Materiały informacyjne</a:t>
            </a:r>
            <a:endParaRPr lang="pl-PL" sz="3800" dirty="0"/>
          </a:p>
        </p:txBody>
      </p:sp>
      <p:sp>
        <p:nvSpPr>
          <p:cNvPr id="3" name="Prostokąt 2"/>
          <p:cNvSpPr/>
          <p:nvPr/>
        </p:nvSpPr>
        <p:spPr>
          <a:xfrm>
            <a:off x="838199" y="1180406"/>
            <a:ext cx="10983687" cy="4036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pl-PL" sz="1700" dirty="0" smtClean="0">
                <a:latin typeface="+mj-lt"/>
              </a:rPr>
              <a:t>W przypadku druków na pierwszej stronie okładki, a w przypadku prezentacji multimedialnej na slajdzie startowym </a:t>
            </a:r>
            <a:r>
              <a:rPr lang="pl-PL" sz="1700" dirty="0">
                <a:latin typeface="+mj-lt"/>
              </a:rPr>
              <a:t>n</a:t>
            </a:r>
            <a:r>
              <a:rPr lang="pl-PL" sz="1700" dirty="0" smtClean="0">
                <a:latin typeface="+mj-lt"/>
              </a:rPr>
              <a:t>ależy </a:t>
            </a:r>
            <a:r>
              <a:rPr lang="pl-PL" sz="1700" dirty="0">
                <a:latin typeface="+mj-lt"/>
              </a:rPr>
              <a:t>zamieścić następujące elementy: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znak Unii Europejskiej,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slogan „Europejski Fundusz Rolny na rzecz Rozwoju Obszarów Wiejskich: Europa inwestująca w obszary wiejskie”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odesłanie do instytucji odpowiedzialnej za treść materiału w formie zdania: Materiał opracowany przez ...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zdanie: Instytucja Zarządzająca PROW 2014-2020 – Minister Rolnictwa i Rozwoju Wsi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informacja o współfinansowaniu materiału ze środków Unii Europejskiej w formie zdania: Materiał współfinansowany ze środków Unii Europejskiej w ramach </a:t>
            </a:r>
            <a:r>
              <a:rPr lang="pl-PL" sz="1700" dirty="0" smtClean="0">
                <a:latin typeface="+mj-lt"/>
              </a:rPr>
              <a:t>schematu II Pomocy Technicznej „Krajowa Sieć </a:t>
            </a:r>
            <a:r>
              <a:rPr lang="pl-PL" sz="1700" dirty="0">
                <a:latin typeface="+mj-lt"/>
              </a:rPr>
              <a:t>Obszarów </a:t>
            </a:r>
            <a:r>
              <a:rPr lang="pl-PL" sz="1700" dirty="0" smtClean="0">
                <a:latin typeface="+mj-lt"/>
              </a:rPr>
              <a:t>Wiejskich” </a:t>
            </a:r>
            <a:r>
              <a:rPr lang="pl-PL" sz="1700" dirty="0">
                <a:latin typeface="+mj-lt"/>
              </a:rPr>
              <a:t>Programu Rozwoju Obszarów </a:t>
            </a:r>
            <a:r>
              <a:rPr lang="pl-PL" sz="1700" dirty="0" smtClean="0">
                <a:latin typeface="+mj-lt"/>
              </a:rPr>
              <a:t>Wiejskich na </a:t>
            </a:r>
            <a:r>
              <a:rPr lang="pl-PL" sz="1700" dirty="0">
                <a:latin typeface="+mj-lt"/>
              </a:rPr>
              <a:t>lata 2014-2020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logo PROW 2014-2020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pl-PL" sz="1700" dirty="0">
                <a:latin typeface="+mj-lt"/>
              </a:rPr>
              <a:t>logo KSOW (opcjonalnie logo beneficjenta lub inne dopuszczone w Księdze wizualizacji znaku PROW 2014-2020</a:t>
            </a:r>
            <a:r>
              <a:rPr lang="pl-PL" sz="1700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pl-PL" sz="10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dirty="0" smtClean="0">
                <a:latin typeface="+mj-lt"/>
              </a:rPr>
              <a:t>Przykład:</a:t>
            </a:r>
          </a:p>
          <a:p>
            <a:pPr>
              <a:lnSpc>
                <a:spcPct val="110000"/>
              </a:lnSpc>
            </a:pPr>
            <a:endParaRPr lang="pl-PL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" y="4901415"/>
            <a:ext cx="1056349" cy="8204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3" y="4826290"/>
            <a:ext cx="2118577" cy="8641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74" y="4901416"/>
            <a:ext cx="2287743" cy="7136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09" y="4759990"/>
            <a:ext cx="1382991" cy="90501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64326" y="5708578"/>
            <a:ext cx="1048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</a:t>
            </a:r>
          </a:p>
          <a:p>
            <a:pPr algn="ctr"/>
            <a: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opracowany przez ………………. </a:t>
            </a:r>
            <a:r>
              <a:rPr lang="pl-PL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spółfinansowany jest ze środków Unii Europejskiej w ramach schematu II Pomocy Technicznej „Krajowa Sieć Obszarów Wiejskich” Programu rozwoju Obszarów Wiejskich na lata 2014-2020.</a:t>
            </a:r>
            <a:b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Programem Rozwoju Obszarów Wiejskich na lata 2014-2020 – Minister Rolnictwa i Rozwoju Wsi.</a:t>
            </a:r>
            <a:endParaRPr lang="pl-PL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/>
              <a:t>Materiały </a:t>
            </a:r>
            <a:r>
              <a:rPr lang="pl-PL" sz="3800" dirty="0" smtClean="0"/>
              <a:t>informacyjne – przykłady z dotychczas zrealizowanych operacji</a:t>
            </a:r>
            <a:endParaRPr lang="pl-PL" sz="38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85" y="1764277"/>
            <a:ext cx="3208818" cy="434694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62621" cy="43469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97" y="1617099"/>
            <a:ext cx="3185603" cy="44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105041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Działania informacyjne w telewizji</a:t>
            </a:r>
            <a:endParaRPr lang="pl-PL" sz="3800" dirty="0"/>
          </a:p>
        </p:txBody>
      </p:sp>
      <p:sp>
        <p:nvSpPr>
          <p:cNvPr id="3" name="Prostokąt 2"/>
          <p:cNvSpPr/>
          <p:nvPr/>
        </p:nvSpPr>
        <p:spPr>
          <a:xfrm>
            <a:off x="838199" y="1180406"/>
            <a:ext cx="10983687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pl-PL" sz="1700" dirty="0">
                <a:solidFill>
                  <a:srgbClr val="FF0000"/>
                </a:solidFill>
                <a:latin typeface="+mj-lt"/>
              </a:rPr>
              <a:t>W przypadku prowadzenia działań informacyjnych w telewizji (audycje, programy, itd.) zawierających 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informacje merytoryczne</a:t>
            </a:r>
            <a:r>
              <a:rPr lang="pl-PL" sz="1700" dirty="0">
                <a:solidFill>
                  <a:srgbClr val="FF0000"/>
                </a:solidFill>
                <a:latin typeface="+mj-lt"/>
              </a:rPr>
              <a:t>, każde takie działanie 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należy odpowiednio </a:t>
            </a:r>
            <a:r>
              <a:rPr lang="pl-PL" sz="1700" dirty="0">
                <a:solidFill>
                  <a:srgbClr val="FF0000"/>
                </a:solidFill>
                <a:latin typeface="+mj-lt"/>
              </a:rPr>
              <a:t>oznakować. Może to mieć formę tablicy/ kadru zamieszczonego na początku lub na końcu materiału lub w trakcie trwania materiału, z 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czasem emisji </a:t>
            </a:r>
            <a:r>
              <a:rPr lang="pl-PL" sz="1700" dirty="0">
                <a:solidFill>
                  <a:srgbClr val="FF0000"/>
                </a:solidFill>
                <a:latin typeface="+mj-lt"/>
              </a:rPr>
              <a:t>nie krótszym niż 3 sekundy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j-lt"/>
              </a:rPr>
              <a:t>znak </a:t>
            </a:r>
            <a:r>
              <a:rPr lang="pl-PL" sz="1700" dirty="0">
                <a:latin typeface="+mj-lt"/>
              </a:rPr>
              <a:t>Unii Europejskiej,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j-lt"/>
              </a:rPr>
              <a:t>slogan </a:t>
            </a:r>
            <a:r>
              <a:rPr lang="pl-PL" sz="1700" dirty="0">
                <a:latin typeface="+mj-lt"/>
              </a:rPr>
              <a:t>„Europejski Fundusz Rolny na rzecz Rozwoju Obszarów Wiejskich: Europa inwestująca w obszary wiejskie”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latin typeface="+mj-lt"/>
              </a:rPr>
              <a:t>odesłanie do instytucji odpowiedzialnej za treść materiału w formie zdania: Materiał opracowany przez ...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latin typeface="+mj-lt"/>
              </a:rPr>
              <a:t>zdanie: Instytucja Zarządzająca PROW 2014-2020 – Minister Rolnictwa i Rozwoju Wsi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latin typeface="+mj-lt"/>
              </a:rPr>
              <a:t>informacja o współfinansowaniu materiału ze środków Unii Europejskiej w formie zdania: Materiał współfinansowany ze środków Unii Europejskiej w </a:t>
            </a:r>
            <a:r>
              <a:rPr lang="pl-PL" sz="1700" dirty="0" smtClean="0">
                <a:latin typeface="+mj-lt"/>
              </a:rPr>
              <a:t>ramach schematu II Pomocy Technicznej „Krajowa Sieć </a:t>
            </a:r>
            <a:r>
              <a:rPr lang="pl-PL" sz="1700" dirty="0">
                <a:latin typeface="+mj-lt"/>
              </a:rPr>
              <a:t>Obszarów </a:t>
            </a:r>
            <a:r>
              <a:rPr lang="pl-PL" sz="1700" dirty="0" smtClean="0">
                <a:latin typeface="+mj-lt"/>
              </a:rPr>
              <a:t>Wiejskich” </a:t>
            </a:r>
            <a:r>
              <a:rPr lang="pl-PL" sz="1700" dirty="0">
                <a:latin typeface="+mj-lt"/>
              </a:rPr>
              <a:t>Programu Rozwoju Obszarów </a:t>
            </a:r>
            <a:r>
              <a:rPr lang="pl-PL" sz="1700" dirty="0" smtClean="0">
                <a:latin typeface="+mj-lt"/>
              </a:rPr>
              <a:t>Wiejskich na lata 2014-2020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j-lt"/>
              </a:rPr>
              <a:t>logo </a:t>
            </a:r>
            <a:r>
              <a:rPr lang="pl-PL" sz="1700" dirty="0">
                <a:latin typeface="+mj-lt"/>
              </a:rPr>
              <a:t>PROW 2014-2020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+mj-lt"/>
              </a:rPr>
              <a:t>logo </a:t>
            </a:r>
            <a:r>
              <a:rPr lang="pl-PL" sz="1700" dirty="0">
                <a:latin typeface="+mj-lt"/>
              </a:rPr>
              <a:t>KSOW (opcjonalnie logo beneficjenta lub inne dopuszczone w Księdze wizualizacji znaku PROW 2014-2020</a:t>
            </a:r>
            <a:r>
              <a:rPr lang="pl-PL" sz="1700" dirty="0" smtClean="0">
                <a:latin typeface="+mj-lt"/>
              </a:rPr>
              <a:t>)</a:t>
            </a:r>
            <a:endParaRPr lang="pl-PL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+mj-lt"/>
              </a:rPr>
              <a:t>Przykład:</a:t>
            </a:r>
          </a:p>
          <a:p>
            <a:pPr>
              <a:lnSpc>
                <a:spcPct val="110000"/>
              </a:lnSpc>
            </a:pPr>
            <a:endParaRPr lang="pl-PL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4" y="5242332"/>
            <a:ext cx="1056349" cy="8204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80" y="5123266"/>
            <a:ext cx="2118577" cy="8641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74" y="5242332"/>
            <a:ext cx="2287743" cy="7136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72" y="5123266"/>
            <a:ext cx="1382991" cy="90501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64326" y="5936414"/>
            <a:ext cx="10489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</a:t>
            </a:r>
          </a:p>
          <a:p>
            <a:pPr algn="ctr"/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 opracowany przez ………………. </a:t>
            </a:r>
            <a:r>
              <a:rPr lang="pl-P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spółfinansowany jest ze środków Unii Europejskiej w ramach schematu II Pomocy Technicznej „Krajowa Sieć Obszarów Wiejskich” Programu Rozwoju Obszarów Wiejskich na lata 2014-2020.</a:t>
            </a:r>
            <a:b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Programem Rozwoju Obszarów Wiejskich na lata 2014-2020 – Minister Rolnictwa i Rozwoju Wsi</a:t>
            </a:r>
            <a:r>
              <a:rPr lang="pl-PL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Działania informacyjne w telewizji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26695" y="2079812"/>
            <a:ext cx="101706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latin typeface="+mj-lt"/>
              </a:rPr>
              <a:t>W przypadku prowadzenia działań informacyjnych w telewizji (audycje, programy, itd.) zawierających informacje merytoryczne, każde takie działanie należy odpowiednio oznakować. Może to mieć formę tablicy/ kadru zamieszczonego na początku lub na końcu materiału lub w trakcie trwania materiału, z czasem emisji nie krótszym niż 3 sekundy</a:t>
            </a:r>
          </a:p>
          <a:p>
            <a:pPr algn="ctr"/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3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000"/>
          </a:xfrm>
        </p:spPr>
        <p:txBody>
          <a:bodyPr>
            <a:normAutofit/>
          </a:bodyPr>
          <a:lstStyle/>
          <a:p>
            <a:pPr algn="ctr"/>
            <a:r>
              <a:rPr lang="pl-PL" sz="3800" dirty="0"/>
              <a:t>Działania informacyjne w telewizji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30" y="1366221"/>
            <a:ext cx="8665140" cy="4907561"/>
          </a:xfrm>
        </p:spPr>
      </p:pic>
    </p:spTree>
    <p:extLst>
      <p:ext uri="{BB962C8B-B14F-4D97-AF65-F5344CB8AC3E}">
        <p14:creationId xmlns:p14="http://schemas.microsoft.com/office/powerpoint/2010/main" val="3717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247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Działania informacyjne w radiu</a:t>
            </a:r>
            <a:endParaRPr lang="pl-PL" sz="3800" dirty="0"/>
          </a:p>
        </p:txBody>
      </p:sp>
      <p:sp>
        <p:nvSpPr>
          <p:cNvPr id="3" name="Prostokąt 2"/>
          <p:cNvSpPr/>
          <p:nvPr/>
        </p:nvSpPr>
        <p:spPr>
          <a:xfrm>
            <a:off x="994954" y="1226372"/>
            <a:ext cx="102020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400" b="1" dirty="0">
                <a:solidFill>
                  <a:srgbClr val="FF0000"/>
                </a:solidFill>
                <a:latin typeface="+mj-lt"/>
              </a:rPr>
              <a:t>Obowiązek należy spełnić poprzez odczytanie przez lektora na początku, na końcu lub w trakcie trwania materiału (z czasem emisji pozwalającym na wyraźne przekazanie informacji) następujących komunikatów</a:t>
            </a: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„</a:t>
            </a:r>
            <a:r>
              <a:rPr lang="pl-PL" sz="2200" dirty="0">
                <a:latin typeface="+mj-lt"/>
              </a:rPr>
              <a:t>Europejski Fundusz Rolny na rzecz Rozwoju Obszarów Wiejskich: Europa inwestująca w obszary wiejskie”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+mj-lt"/>
              </a:rPr>
              <a:t>odesłanie do instytucji odpowiedzialnej za treść materiału informacyjnego, np. w formie: Materiał opracowany przez</a:t>
            </a:r>
            <a:r>
              <a:rPr lang="pl-PL" sz="2200" dirty="0" smtClean="0">
                <a:latin typeface="+mj-lt"/>
              </a:rPr>
              <a:t>...,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+mj-lt"/>
              </a:rPr>
              <a:t>odesłanie do Instytucji Zarządzającej PROW 2014-2020, w następującej </a:t>
            </a:r>
            <a:r>
              <a:rPr lang="pl-PL" sz="2200" dirty="0" smtClean="0">
                <a:latin typeface="+mj-lt"/>
              </a:rPr>
              <a:t>formie Instytucja </a:t>
            </a:r>
            <a:r>
              <a:rPr lang="pl-PL" sz="2200" dirty="0">
                <a:latin typeface="+mj-lt"/>
              </a:rPr>
              <a:t>Zarządzająca PROW 2014-2020 – Minister Rolnictwa i Rozwoju Wsi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Materiał </a:t>
            </a:r>
            <a:r>
              <a:rPr lang="pl-PL" sz="2200" dirty="0">
                <a:latin typeface="+mj-lt"/>
              </a:rPr>
              <a:t>współfinansowany ze środków Unii Europejskiej w ramach Krajowej Sieci Obszarów Wiejskich Programu Rozwoju Obszarów Wiejskich na lata</a:t>
            </a:r>
            <a:br>
              <a:rPr lang="pl-PL" sz="2200" dirty="0">
                <a:latin typeface="+mj-lt"/>
              </a:rPr>
            </a:br>
            <a:r>
              <a:rPr lang="pl-PL" sz="2200" dirty="0">
                <a:latin typeface="+mj-lt"/>
              </a:rPr>
              <a:t>2014-2020</a:t>
            </a:r>
          </a:p>
        </p:txBody>
      </p:sp>
    </p:spTree>
    <p:extLst>
      <p:ext uri="{BB962C8B-B14F-4D97-AF65-F5344CB8AC3E}">
        <p14:creationId xmlns:p14="http://schemas.microsoft.com/office/powerpoint/2010/main" val="37797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508" y="221433"/>
            <a:ext cx="11312434" cy="132556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Działania promocyjne telewizji</a:t>
            </a:r>
            <a:endParaRPr lang="pl-PL" sz="3800" dirty="0"/>
          </a:p>
        </p:txBody>
      </p:sp>
      <p:sp>
        <p:nvSpPr>
          <p:cNvPr id="4" name="Prostokąt 3"/>
          <p:cNvSpPr/>
          <p:nvPr/>
        </p:nvSpPr>
        <p:spPr>
          <a:xfrm>
            <a:off x="812074" y="1421947"/>
            <a:ext cx="9455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200" b="1" dirty="0">
                <a:latin typeface="+mj-lt"/>
              </a:rPr>
              <a:t>Działania promocyjne realizuje się poprzez zamieszczenie na materiałach następujących elementów: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sz="2200" dirty="0">
                <a:latin typeface="+mj-lt"/>
              </a:rPr>
              <a:t> znak Unii Europejskiej z podpisem Unia Europejska,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sz="2200" dirty="0">
                <a:latin typeface="+mj-lt"/>
              </a:rPr>
              <a:t> slogan „Europejski Fundusz Rolny na rzecz Rozwoju Obszarów Wiejskich: Europa inwestująca w obszary wiejskie”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sz="2200" dirty="0">
                <a:latin typeface="+mj-lt"/>
              </a:rPr>
              <a:t> logo PROW 2014-2020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sz="2200" dirty="0">
                <a:latin typeface="+mj-lt"/>
              </a:rPr>
              <a:t> logo KSOW (opcjonalnie logo beneficjenta lub inne dopuszczone w Księdze wizualizacji znaku PROW 2014-2020</a:t>
            </a:r>
            <a:r>
              <a:rPr lang="pl-PL" sz="2200" dirty="0" smtClean="0">
                <a:latin typeface="+mj-lt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2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l-PL" sz="2200" dirty="0" smtClean="0">
                <a:latin typeface="+mj-lt"/>
              </a:rPr>
              <a:t>Przykład:</a:t>
            </a:r>
            <a:endParaRPr lang="pl-PL" sz="22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1" y="5384635"/>
            <a:ext cx="1056349" cy="8204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23" y="5278957"/>
            <a:ext cx="2118577" cy="8641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3" y="5384635"/>
            <a:ext cx="2287743" cy="7136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76" y="5235785"/>
            <a:ext cx="1382991" cy="90501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99022" y="6254225"/>
            <a:ext cx="10357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Działania promocyjne w radiu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81891" y="2618151"/>
            <a:ext cx="10228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+mj-lt"/>
              </a:rPr>
              <a:t>Obowiązek uznaje się za zrealizowany poprzez wyraźne odczytanie sloganu „Europejski Fundusz Rolny na rzecz Rozwoju Obszarów Wiejskich: Europa inwestująca w obszary wiejskie”</a:t>
            </a: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37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074" y="4826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Materiały promocyjne (drukowane, gadżety, nagrody rzeczowe)</a:t>
            </a:r>
            <a:endParaRPr lang="pl-PL" sz="3800" dirty="0"/>
          </a:p>
        </p:txBody>
      </p:sp>
      <p:sp>
        <p:nvSpPr>
          <p:cNvPr id="3" name="Prostokąt 2"/>
          <p:cNvSpPr/>
          <p:nvPr/>
        </p:nvSpPr>
        <p:spPr>
          <a:xfrm>
            <a:off x="812074" y="2053239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1" dirty="0" smtClean="0"/>
              <a:t>Właściwą wizualizację materiałów promocyjnych zapewnia zamieszczenie następujących elementów:</a:t>
            </a:r>
            <a:endParaRPr lang="pl-PL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dirty="0"/>
              <a:t> znak Unii Europejskiej z podpisem Unia Europejska,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dirty="0"/>
              <a:t> slogan „Europejski Fundusz Rolny na rzecz Rozwoju Obszarów Wiejskich: Europa inwestująca w obszary wiejskie”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pl-PL" dirty="0"/>
              <a:t> logo PROW 2014-2020</a:t>
            </a:r>
          </a:p>
          <a:p>
            <a:r>
              <a:rPr lang="pl-PL" dirty="0" smtClean="0"/>
              <a:t>- oraz </a:t>
            </a:r>
            <a:r>
              <a:rPr lang="pl-PL" dirty="0"/>
              <a:t>inne logo, którego zamieszczenie jest wymagane lub dopuszczalne (logo LEADER, logo KSOW, logo unijnego lub krajowego systemu jakości </a:t>
            </a:r>
            <a:r>
              <a:rPr lang="pl-PL" dirty="0" smtClean="0"/>
              <a:t>żywności</a:t>
            </a:r>
            <a:r>
              <a:rPr lang="pl-PL" dirty="0"/>
              <a:t> </a:t>
            </a:r>
            <a:r>
              <a:rPr lang="pl-PL" dirty="0" smtClean="0"/>
              <a:t>itp. </a:t>
            </a:r>
            <a:r>
              <a:rPr lang="pl-PL" dirty="0"/>
              <a:t>W przypadku umieszczania herbu województwa,</a:t>
            </a:r>
          </a:p>
          <a:p>
            <a:r>
              <a:rPr lang="pl-PL" dirty="0"/>
              <a:t>gminy lub godła państwowego należy obok symbolu UE </a:t>
            </a:r>
            <a:r>
              <a:rPr lang="pl-PL" dirty="0" smtClean="0"/>
              <a:t>tekst</a:t>
            </a:r>
            <a:r>
              <a:rPr lang="pl-PL" dirty="0"/>
              <a:t>: Unia Europejska.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" y="4877151"/>
            <a:ext cx="1121229" cy="8708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59" y="4883779"/>
            <a:ext cx="2118577" cy="8641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02" y="4951309"/>
            <a:ext cx="2287743" cy="7136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09" y="4759990"/>
            <a:ext cx="1382991" cy="90501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25147" y="5820834"/>
            <a:ext cx="10357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800" dirty="0" smtClean="0"/>
              <a:t>Z czego wynikają?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22514" y="1453243"/>
            <a:ext cx="10831286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+mj-lt"/>
                <a:cs typeface="Arial" charset="0"/>
              </a:rPr>
              <a:t>§</a:t>
            </a:r>
            <a:r>
              <a:rPr lang="pl-PL" sz="2800" dirty="0">
                <a:latin typeface="+mj-lt"/>
                <a:cs typeface="Arial" charset="0"/>
              </a:rPr>
              <a:t>11 ust. 1 umowy: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2800" dirty="0">
                <a:latin typeface="+mj-lt"/>
                <a:cs typeface="Arial" charset="0"/>
              </a:rPr>
              <a:t>„ </a:t>
            </a:r>
            <a:r>
              <a:rPr lang="pl-PL" sz="2800" dirty="0" smtClean="0">
                <a:latin typeface="+mj-lt"/>
                <a:cs typeface="Arial" charset="0"/>
              </a:rPr>
              <a:t>1. W </a:t>
            </a:r>
            <a:r>
              <a:rPr lang="pl-PL" sz="2800" dirty="0">
                <a:latin typeface="+mj-lt"/>
                <a:cs typeface="Arial" charset="0"/>
              </a:rPr>
              <a:t>terminie od dnia rozpoczęcia realizacji operacji, o którym mowa w §5 ust. 1, do dnia refundacji kosztów, o którym mowa §7 ust. 13, bez względu na wysokość kosztów kwalifikowalnych wskazanych w § 4 ust. 1, Partner KSOW jest zobowiązany do informowania i rozpowszechniania informacji o realizowanej operacji zgodnie z przepisami załącznika III do rozporządzenia 808/2014, w sposób opisany w Księdze wizualizacji znaku PROW 2014–2020 dostępnej na stronie internetowej Ministerstwa</a:t>
            </a:r>
            <a:r>
              <a:rPr lang="pl-PL" sz="2800" dirty="0" smtClean="0">
                <a:latin typeface="+mj-lt"/>
                <a:cs typeface="Arial" charset="0"/>
              </a:rPr>
              <a:t>.”</a:t>
            </a:r>
            <a:endParaRPr lang="en-US" sz="2800" dirty="0" smtClean="0">
              <a:latin typeface="+mj-lt"/>
              <a:cs typeface="Arial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15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/>
              <a:t>Materiały </a:t>
            </a:r>
            <a:r>
              <a:rPr lang="pl-PL" sz="3800" dirty="0" smtClean="0"/>
              <a:t>promocyjne </a:t>
            </a:r>
            <a:r>
              <a:rPr lang="pl-PL" sz="3800" dirty="0"/>
              <a:t>– przykłady z dotychczas zrealizowanych operacji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8" y="1690688"/>
            <a:ext cx="5222509" cy="396194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64" y="3867511"/>
            <a:ext cx="2898585" cy="21739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0" y="3946960"/>
            <a:ext cx="3709306" cy="245681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42" y="1690688"/>
            <a:ext cx="2501230" cy="33438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6050" y="4026744"/>
            <a:ext cx="2716605" cy="203745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52" y="1690688"/>
            <a:ext cx="4351752" cy="28823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34" y="3786692"/>
            <a:ext cx="3489440" cy="26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/>
              <a:t>Materiały </a:t>
            </a:r>
            <a:r>
              <a:rPr lang="pl-PL" sz="3800" dirty="0" smtClean="0"/>
              <a:t>promocyjne </a:t>
            </a:r>
            <a:r>
              <a:rPr lang="pl-PL" sz="3800" dirty="0"/>
              <a:t>– podstawowe </a:t>
            </a:r>
            <a:r>
              <a:rPr lang="pl-PL" sz="3800" dirty="0" smtClean="0"/>
              <a:t>informacje</a:t>
            </a:r>
            <a:endParaRPr lang="pl-PL" sz="3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muszą </a:t>
            </a:r>
            <a:r>
              <a:rPr lang="pl-PL" dirty="0">
                <a:latin typeface="+mj-lt"/>
              </a:rPr>
              <a:t>być one ujęte w budżecie projektu, tzn. stanowią jedną </a:t>
            </a:r>
            <a:r>
              <a:rPr lang="pl-PL" dirty="0" smtClean="0">
                <a:latin typeface="+mj-lt"/>
              </a:rPr>
              <a:t>ze składowych </a:t>
            </a:r>
            <a:r>
              <a:rPr lang="pl-PL" dirty="0">
                <a:latin typeface="+mj-lt"/>
              </a:rPr>
              <a:t>projektu/ operacji</a:t>
            </a:r>
            <a:r>
              <a:rPr lang="pl-PL" dirty="0" smtClean="0">
                <a:latin typeface="+mj-lt"/>
              </a:rPr>
              <a:t>,</a:t>
            </a:r>
            <a:r>
              <a:rPr lang="pl-PL" dirty="0" smtClean="0"/>
              <a:t> </a:t>
            </a:r>
            <a:r>
              <a:rPr lang="pl-PL" dirty="0">
                <a:latin typeface="+mj-lt"/>
              </a:rPr>
              <a:t>powinny one w jakiś sposób nawiązywać do charakteru </a:t>
            </a:r>
            <a:r>
              <a:rPr lang="pl-PL" dirty="0" smtClean="0">
                <a:latin typeface="+mj-lt"/>
              </a:rPr>
              <a:t>projektu</a:t>
            </a:r>
            <a:endParaRPr lang="pl-PL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musi </a:t>
            </a:r>
            <a:r>
              <a:rPr lang="pl-PL" dirty="0">
                <a:latin typeface="+mj-lt"/>
              </a:rPr>
              <a:t>zostać </a:t>
            </a:r>
            <a:r>
              <a:rPr lang="pl-PL" dirty="0" smtClean="0">
                <a:latin typeface="+mj-lt"/>
              </a:rPr>
              <a:t>określona </a:t>
            </a:r>
            <a:r>
              <a:rPr lang="pl-PL" dirty="0">
                <a:latin typeface="+mj-lt"/>
              </a:rPr>
              <a:t>grupa </a:t>
            </a:r>
            <a:r>
              <a:rPr lang="pl-PL" dirty="0" smtClean="0">
                <a:latin typeface="+mj-lt"/>
              </a:rPr>
              <a:t>odbiorców materiałów, </a:t>
            </a:r>
            <a:r>
              <a:rPr lang="pl-PL" dirty="0">
                <a:latin typeface="+mj-lt"/>
              </a:rPr>
              <a:t>musi zostać uwzględniony sposób ich dystrybucji/emisji,</a:t>
            </a:r>
            <a:endParaRPr lang="pl-PL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muszą </a:t>
            </a:r>
            <a:r>
              <a:rPr lang="pl-PL" dirty="0">
                <a:latin typeface="+mj-lt"/>
              </a:rPr>
              <a:t>być dostosowane i przydatne dla danej grupy </a:t>
            </a:r>
            <a:r>
              <a:rPr lang="pl-PL" dirty="0" smtClean="0">
                <a:latin typeface="+mj-lt"/>
              </a:rPr>
              <a:t>odbiorców, </a:t>
            </a:r>
            <a:endParaRPr lang="pl-PL" dirty="0">
              <a:latin typeface="+mj-lt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+mj-lt"/>
              </a:rPr>
              <a:t>M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ateriały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promocyjne nie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mogą stanowić jedynego elementu operacji/danej formy realizacji operacji. Mogą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być wyłącznie elementem wspierającym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w operacji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4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pPr algn="ctr"/>
            <a:r>
              <a:rPr lang="pl-PL" dirty="0"/>
              <a:t>Ogólne wytyczne do wizualizacji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838200" y="1745831"/>
            <a:ext cx="10515600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W ciągu logotypów flaga UE nie może być mniejsza od pozostałych logotypów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Logotypy nie mogą być zdeformowane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Logotypy nie powinny być stosowane na wielobarwnym tle (wówczas należy wykonać biały prostokątny podlew wokół każdego użytego logotypu)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Flaga UE zawsze po lewej stronie a logotyp PROW po prawej (w układzie pionowym flaga UE na samej górze a logotyp PROW na samym dole)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W </a:t>
            </a:r>
            <a:r>
              <a:rPr lang="pl-PL" sz="2400" dirty="0">
                <a:latin typeface="+mj-lt"/>
              </a:rPr>
              <a:t>zestawieniu elementów nie może być umieszczone logo wykonawcy, który wykonuje poszczególne formy realizacji operacji, ale który nie jest Partnerem </a:t>
            </a:r>
            <a:r>
              <a:rPr lang="pl-PL" sz="2400" dirty="0" smtClean="0">
                <a:latin typeface="+mj-lt"/>
              </a:rPr>
              <a:t>KSOW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3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 Materiały promocyjne - </a:t>
            </a:r>
            <a:r>
              <a:rPr lang="pl-PL" dirty="0"/>
              <a:t>o</a:t>
            </a:r>
            <a:r>
              <a:rPr lang="pl-PL" dirty="0" smtClean="0"/>
              <a:t>gólne wytyczne do wizualizacji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38200" y="1533935"/>
            <a:ext cx="1036973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Wizualizacja powinna być zapewniana w sposób widoczny i trwały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Zdjęcia potwierdzające właściwą wizualizację należy wykonywać w wysokiej rozdzielczości, tak aby informacje zawarte na plakatach lub materiałach były czytelne (można to zweryfikować na podstawie czytelności napisów w logotypie PROW)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Wizualizację nagród rzeczowych należy zapewnić poprzez oznakowanie (np.</a:t>
            </a:r>
            <a:br>
              <a:rPr lang="pl-PL" sz="2200" dirty="0" smtClean="0">
                <a:latin typeface="+mj-lt"/>
              </a:rPr>
            </a:br>
            <a:r>
              <a:rPr lang="pl-PL" sz="2200" dirty="0" smtClean="0">
                <a:latin typeface="+mj-lt"/>
              </a:rPr>
              <a:t>w formie naklejki) zarówno opakowania, jak i samej nagrody (np. sprzęt RTV)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+mj-lt"/>
              </a:rPr>
              <a:t>Wizualizację strojów ludowych należy zapewnić w formie naszywki lub nadruku</a:t>
            </a:r>
          </a:p>
          <a:p>
            <a:pPr>
              <a:lnSpc>
                <a:spcPct val="150000"/>
              </a:lnSpc>
            </a:pPr>
            <a:endParaRPr lang="pl-PL" sz="24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6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Materiały promocyjne - ogólne wytyczne do wizualizacji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838200" y="1745831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Minimalna wielkość logotypów dla standardowej wizualizacji (wysokość flagi UE i logotypu PROW): druk – 10 mm, grawer – 12 mm, tłoczenie i wypalenie – 30 mm, w mediach elektronicznych 55 </a:t>
            </a:r>
            <a:r>
              <a:rPr lang="pl-PL" sz="2400" dirty="0" err="1">
                <a:latin typeface="+mj-lt"/>
              </a:rPr>
              <a:t>px</a:t>
            </a:r>
            <a:endParaRPr lang="pl-PL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Nie należy stosować małych materiałów promocyjnych uniemożliwiających wizualizację zgodnie z powyższymi wymiarami logotypów. </a:t>
            </a:r>
            <a:endParaRPr lang="pl-PL" sz="2400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Aktualne logotypy zgodne z wymaganiami określonymi w księdze wizualizacji znaku PROW 2014-2020 dostępne są </a:t>
            </a:r>
            <a:r>
              <a:rPr lang="pl-PL" sz="2400" dirty="0">
                <a:latin typeface="+mj-lt"/>
              </a:rPr>
              <a:t>na </a:t>
            </a:r>
            <a:r>
              <a:rPr lang="pl-PL" sz="2400" dirty="0" smtClean="0">
                <a:latin typeface="+mj-lt"/>
              </a:rPr>
              <a:t>stronie </a:t>
            </a:r>
            <a:r>
              <a:rPr lang="pl-PL" sz="24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</a:t>
            </a:r>
            <a:r>
              <a:rPr lang="pl-PL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://wielkopolskie.ksow.pl/ksow-2014-2020/1</a:t>
            </a:r>
          </a:p>
        </p:txBody>
      </p:sp>
    </p:spTree>
    <p:extLst>
      <p:ext uri="{BB962C8B-B14F-4D97-AF65-F5344CB8AC3E}">
        <p14:creationId xmlns:p14="http://schemas.microsoft.com/office/powerpoint/2010/main" val="593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/>
              <a:t>Najczęściej popełniane błędy przy dopełnianiu obowiązków informacyjno-promocyjnych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838200" y="1533935"/>
            <a:ext cx="10369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Brak podpisu „Unia Europejska” pod flagą UE w sytuacjach, gdy jest to wymagane (zgodnie z Księgą wizualizacji znaku PROW 2014-2020:</a:t>
            </a:r>
          </a:p>
          <a:p>
            <a:pPr marL="900113" indent="-900113">
              <a:lnSpc>
                <a:spcPct val="150000"/>
              </a:lnSpc>
            </a:pPr>
            <a:r>
              <a:rPr lang="pl-PL" sz="2400" dirty="0" smtClean="0">
                <a:latin typeface="+mj-lt"/>
              </a:rPr>
              <a:t>	</a:t>
            </a:r>
            <a:r>
              <a:rPr lang="pl-PL" sz="2400" b="1" dirty="0" smtClean="0">
                <a:latin typeface="+mj-lt"/>
              </a:rPr>
              <a:t>„W przypadku umieszczenia herbu województwa lub gminy należy obok symbolu UE zamieścić wskazanie na udział Unii poprzez tekst: Unia Europejska. Tekst Unia Europejska można zamieścić poniżej lub po prawej stronie symbolu UE.”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+mj-lt"/>
              </a:rPr>
              <a:t>Brak sloganu „Europejski Fundusz Rolny na rzecz Rozwoju Obszarów Wiejskich: Europa inwestująca w obszary wiejskie”. </a:t>
            </a:r>
            <a:r>
              <a:rPr lang="pl-PL" sz="2400" u="sng" dirty="0" smtClean="0">
                <a:latin typeface="+mj-lt"/>
              </a:rPr>
              <a:t>Ciąg logotypów i slogan stosujemy w każdej sytuacji.</a:t>
            </a:r>
            <a:endParaRPr lang="pl-PL" sz="2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3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/>
              <a:t>Najczęściej popełniane błędy </a:t>
            </a:r>
            <a:r>
              <a:rPr lang="pl-PL" sz="3800" dirty="0" smtClean="0"/>
              <a:t>przy dopełnianiu obowiązków informacyjno-promocyjnych</a:t>
            </a:r>
            <a:endParaRPr lang="pl-PL" sz="3800" dirty="0"/>
          </a:p>
        </p:txBody>
      </p:sp>
      <p:sp>
        <p:nvSpPr>
          <p:cNvPr id="4" name="Prostokąt 3"/>
          <p:cNvSpPr/>
          <p:nvPr/>
        </p:nvSpPr>
        <p:spPr>
          <a:xfrm>
            <a:off x="838200" y="1804244"/>
            <a:ext cx="10790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Wielkość symbolu Unii Europejskiej</a:t>
            </a:r>
            <a:endParaRPr lang="pl-PL" dirty="0"/>
          </a:p>
          <a:p>
            <a:pPr marL="900113" indent="-900113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b="1" dirty="0" smtClean="0"/>
              <a:t>„należy </a:t>
            </a:r>
            <a:r>
              <a:rPr lang="pl-PL" b="1" dirty="0"/>
              <a:t>przestrzegać zasady, że pozostałe logotypy nie mogą być większe od symbolu Unii </a:t>
            </a:r>
            <a:r>
              <a:rPr lang="pl-PL" b="1" dirty="0" smtClean="0"/>
              <a:t>Europejskiej (mierzone </a:t>
            </a:r>
            <a:r>
              <a:rPr lang="pl-PL" b="1" dirty="0"/>
              <a:t>wysokością</a:t>
            </a:r>
            <a:r>
              <a:rPr lang="pl-PL" b="1" dirty="0" smtClean="0"/>
              <a:t>)..” Wskazanie na udział Unii Europejskiej poprzez napis „UNIA EUROPEJSKA” powinno znaleźć się poniżej flagi Unii Europejskiej na całej szerokości Logotypu.</a:t>
            </a:r>
            <a:endParaRPr lang="pl-PL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Układ logotypów na materiałach promocyjnych</a:t>
            </a:r>
          </a:p>
          <a:p>
            <a:pPr lvl="2">
              <a:lnSpc>
                <a:spcPct val="150000"/>
              </a:lnSpc>
            </a:pPr>
            <a:r>
              <a:rPr lang="pl-PL" b="1" dirty="0" smtClean="0"/>
              <a:t>„W </a:t>
            </a:r>
            <a:r>
              <a:rPr lang="pl-PL" b="1" dirty="0"/>
              <a:t>przypadkach, gdy nie jest możliwe zastosowanie logotypów w poziomie, można je zamieścić w pionie, przy czym logo UE znajduje się na </a:t>
            </a:r>
            <a:r>
              <a:rPr lang="pl-PL" b="1" dirty="0" smtClean="0"/>
              <a:t>górze, a </a:t>
            </a:r>
            <a:r>
              <a:rPr lang="pl-PL" b="1" dirty="0"/>
              <a:t>PROW 2014-2020 na </a:t>
            </a:r>
            <a:r>
              <a:rPr lang="pl-PL" b="1" dirty="0" smtClean="0"/>
              <a:t>dole”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Brak jednoczesnego logowania opakowaniu oraz materiału informacyjnego </a:t>
            </a:r>
          </a:p>
          <a:p>
            <a:pPr lvl="2">
              <a:lnSpc>
                <a:spcPct val="150000"/>
              </a:lnSpc>
            </a:pPr>
            <a:r>
              <a:rPr lang="pl-PL" b="1" dirty="0" smtClean="0"/>
              <a:t>„Wizualizację </a:t>
            </a:r>
            <a:r>
              <a:rPr lang="pl-PL" b="1" dirty="0"/>
              <a:t>nagród rzeczowych należy zapewnić poprzez oznakowanie (</a:t>
            </a:r>
            <a:r>
              <a:rPr lang="pl-PL" b="1" dirty="0" smtClean="0"/>
              <a:t>np. w </a:t>
            </a:r>
            <a:r>
              <a:rPr lang="pl-PL" b="1" dirty="0"/>
              <a:t>formie naklejki) zarówno opakowania, jak i samej nagrody (np. sprzęt RTV</a:t>
            </a:r>
            <a:r>
              <a:rPr lang="pl-PL" b="1" dirty="0" smtClean="0"/>
              <a:t>)” W przypadku </a:t>
            </a:r>
            <a:endParaRPr lang="pl-PL" b="1" dirty="0"/>
          </a:p>
          <a:p>
            <a:pPr lvl="2">
              <a:lnSpc>
                <a:spcPct val="150000"/>
              </a:lnSpc>
            </a:pPr>
            <a:endParaRPr lang="pl-PL" sz="20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835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Konsekwencje niedopełnienia obowiązków informacyjnych i promocyjnych</a:t>
            </a:r>
            <a:endParaRPr lang="pl-PL" sz="3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53589" y="1802675"/>
            <a:ext cx="10692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+mj-lt"/>
              </a:rPr>
              <a:t>§7 ust. 10 pkt 2) umowy:</a:t>
            </a:r>
          </a:p>
          <a:p>
            <a:pPr algn="just"/>
            <a:r>
              <a:rPr lang="pl-PL" dirty="0" smtClean="0">
                <a:latin typeface="+mj-lt"/>
              </a:rPr>
              <a:t>Kwota refundacji kosztów jest pomniejszana o kwotę podlegającą zwrotowi z tytułu nieprawidłowości, w szczególności w następujących przypadkach:</a:t>
            </a:r>
          </a:p>
          <a:p>
            <a:pPr algn="just"/>
            <a:r>
              <a:rPr lang="pl-PL" dirty="0">
                <a:latin typeface="+mj-lt"/>
              </a:rPr>
              <a:t>2)	wystąpienia niezgodności określonych w załączniku nr 3 do Umowy – o 1% wysokości poniesionych kosztów, do których odnosi się ta niezgodność, a gdy niezgodność ta polega na niezamieszczeniu w materiale używanym do prowadzenia działań informacyjnych lub promocyjnych symbolu Unii Europejskiej oraz objaśnienia roli Unii Europejskiej za pomocą następującego zdania: „Europejski Fundusz Rolny na rzecz Rozwoju Obszarów Wiejskich: Europa inwestująca w obszary wiejskie” – w wysokości zmniejszonej o wysokość poniesionych kosztów, do których odnosi się ta niezgodność, a gdy nie jest możliwe ustalenie wysokości kosztów, do których odnosi się niezgodność – o kwotę stanowiącą iloczyn kwoty przeznaczonej na realizację zadania ujętego w zestawieniu rzeczowo-finansowym operacji, w ramach którego stwierdzono niezgodność, oraz wskaźnika procentowego wynoszącego 1%, a gdy kwoty przeznaczonej na realizację tego zadania nie można ustalić – o kwotę stanowiącą iloczyn kwoty refundacji kosztów, która byłaby wypłacona, gdyby nie stwierdzono tej niezgodności, oraz wskaźnika procentowego wynoszącego 1%, przy czym w przypadku gdy stwierdzono więcej niż jedną niezgodność – o kwotę stanowiącą 1% kwoty refundacji;</a:t>
            </a:r>
            <a:endParaRPr lang="pl-PL" dirty="0" smtClean="0">
              <a:latin typeface="+mj-lt"/>
            </a:endParaRPr>
          </a:p>
          <a:p>
            <a:pPr algn="just"/>
            <a:r>
              <a:rPr lang="pl-PL" dirty="0" smtClean="0">
                <a:latin typeface="+mj-lt"/>
                <a:hlinkClick r:id="rId3" action="ppaction://hlinkfile"/>
              </a:rPr>
              <a:t>Załącznik nr 3 do umowy na realizację operacji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9326" y="2322430"/>
            <a:ext cx="11292114" cy="382124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Dziękuję za uwagę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15170"/>
            <a:ext cx="1262743" cy="980730"/>
          </a:xfrm>
          <a:prstGeom prst="rect">
            <a:avLst/>
          </a:prstGeom>
        </p:spPr>
      </p:pic>
      <p:pic>
        <p:nvPicPr>
          <p:cNvPr id="5" name="Picture 5" descr="logotypKS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18" y="232003"/>
            <a:ext cx="2306411" cy="9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8" y="315170"/>
            <a:ext cx="2589639" cy="807879"/>
          </a:xfrm>
          <a:prstGeom prst="rect">
            <a:avLst/>
          </a:prstGeom>
        </p:spPr>
      </p:pic>
      <p:pic>
        <p:nvPicPr>
          <p:cNvPr id="7" name="Picture 7" descr="PROW-2014-2020-logo-k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04" y="224678"/>
            <a:ext cx="1580696" cy="10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7714" y="1361725"/>
            <a:ext cx="11843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>
                <a:latin typeface="Tahoma" pitchFamily="34" charset="0"/>
              </a:rPr>
              <a:t>„Europejski Fundusz Rolny na rzecz Rozwoju Obszarów Wiejskich: Europa inwestująca w obszary wiejskie</a:t>
            </a:r>
            <a:r>
              <a:rPr lang="pl-PL" altLang="pl-PL" dirty="0" smtClean="0">
                <a:latin typeface="Tahoma" pitchFamily="34" charset="0"/>
              </a:rPr>
              <a:t>”</a:t>
            </a:r>
            <a:endParaRPr lang="pl-PL" altLang="pl-PL" dirty="0">
              <a:latin typeface="Tahom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93486" y="5790978"/>
            <a:ext cx="1102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400" dirty="0">
                <a:latin typeface="Tahoma" pitchFamily="34" charset="0"/>
              </a:rPr>
              <a:t>Materiał opracowany przez Departament Programów Rozwoju Obszarów Wiejskich Urzędu Marszałkowskiego Województwa Wielkopolskiego w Poznaniu. Instytucja Zarządzająca PROW – Minister Rolnictwa i Rozwoju Wsi. </a:t>
            </a:r>
            <a:r>
              <a:rPr lang="pl-PL" altLang="pl-PL" sz="1400" dirty="0" smtClean="0">
                <a:latin typeface="Tahoma" pitchFamily="34" charset="0"/>
              </a:rPr>
              <a:t>Projekt współfinansowany ze </a:t>
            </a:r>
            <a:r>
              <a:rPr lang="pl-PL" altLang="pl-PL" sz="1400" dirty="0">
                <a:latin typeface="Tahoma" pitchFamily="34" charset="0"/>
              </a:rPr>
              <a:t>środków Unii Europejskiej w ramach Pomocy Technicznej Programu Rozwoju Obszarów Wiejskich na lata 2014-2020.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1674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Księga wizualizacji znaku PROW 2014-2020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8200" y="1573108"/>
            <a:ext cx="1051560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2800" dirty="0" smtClean="0">
                <a:latin typeface="+mj-lt"/>
                <a:cs typeface="Arial" charset="0"/>
              </a:rPr>
              <a:t>Aktualna wersja Księgi dostępna jest na stronie internetowej Ministerstwa Rolnictwa i rozwoju Wsi pod adresem:</a:t>
            </a:r>
            <a:endParaRPr lang="pl-PL" sz="2800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pl-PL" sz="2800" dirty="0" smtClean="0">
                <a:latin typeface="+mj-lt"/>
                <a:hlinkClick r:id="rId2"/>
              </a:rPr>
              <a:t>https</a:t>
            </a:r>
            <a:r>
              <a:rPr lang="pl-PL" sz="2800" dirty="0">
                <a:latin typeface="+mj-lt"/>
                <a:hlinkClick r:id="rId2"/>
              </a:rPr>
              <a:t>://</a:t>
            </a:r>
            <a:r>
              <a:rPr lang="pl-PL" sz="2800" dirty="0" smtClean="0">
                <a:latin typeface="+mj-lt"/>
                <a:hlinkClick r:id="rId2"/>
              </a:rPr>
              <a:t>www.gov.pl/web/rolnictwo/ksiega-wizualizacji-i-logotypy</a:t>
            </a:r>
            <a:endParaRPr lang="pl-PL" sz="28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pl-PL" sz="2800" dirty="0" smtClean="0">
                <a:latin typeface="+mj-lt"/>
              </a:rPr>
              <a:t>Oraz:</a:t>
            </a:r>
          </a:p>
          <a:p>
            <a:pPr>
              <a:spcBef>
                <a:spcPct val="50000"/>
              </a:spcBef>
            </a:pPr>
            <a:r>
              <a:rPr lang="pl-PL" sz="2800" dirty="0" smtClean="0">
                <a:latin typeface="+mj-lt"/>
              </a:rPr>
              <a:t>Jednostki Regionalnej </a:t>
            </a:r>
            <a:r>
              <a:rPr lang="pl-PL" sz="2800" dirty="0">
                <a:latin typeface="+mj-lt"/>
              </a:rPr>
              <a:t>KSOW Województwa Wielkopolskiego</a:t>
            </a:r>
            <a:endParaRPr lang="pl-PL" sz="28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pl-PL" sz="28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</a:t>
            </a:r>
            <a:r>
              <a:rPr lang="pl-PL" sz="28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://wielkopolskie.ksow.pl/ksow-2014-2020/1</a:t>
            </a:r>
            <a:endParaRPr lang="pl-PL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230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Podstawowe obowiązki informacyjne  partnera KSOW</a:t>
            </a:r>
            <a:endParaRPr lang="pl-PL" sz="3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8200" y="1410355"/>
            <a:ext cx="10515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800" b="1" dirty="0">
                <a:latin typeface="+mj-lt"/>
                <a:cs typeface="Arial" charset="0"/>
              </a:rPr>
              <a:t>Zamieszczenie w miejscu realizacji </a:t>
            </a:r>
            <a:r>
              <a:rPr lang="pl-PL" sz="2800" b="1" dirty="0" smtClean="0">
                <a:latin typeface="+mj-lt"/>
                <a:cs typeface="Arial" charset="0"/>
              </a:rPr>
              <a:t>operacji plakatu informacyjnego</a:t>
            </a:r>
            <a:br>
              <a:rPr lang="pl-PL" sz="2800" b="1" dirty="0" smtClean="0">
                <a:latin typeface="+mj-lt"/>
                <a:cs typeface="Arial" charset="0"/>
              </a:rPr>
            </a:br>
            <a:r>
              <a:rPr lang="pl-PL" sz="2800" b="1" dirty="0" smtClean="0">
                <a:latin typeface="+mj-lt"/>
                <a:cs typeface="Arial" charset="0"/>
              </a:rPr>
              <a:t>w </a:t>
            </a:r>
            <a:r>
              <a:rPr lang="pl-PL" sz="2800" b="1" dirty="0">
                <a:latin typeface="+mj-lt"/>
                <a:cs typeface="Arial" charset="0"/>
              </a:rPr>
              <a:t>formacie A3 </a:t>
            </a:r>
            <a:endParaRPr lang="pl-PL" sz="2800" b="1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800" b="1" dirty="0">
                <a:latin typeface="+mj-lt"/>
                <a:cs typeface="Calibri Light" panose="020F0302020204030204" pitchFamily="34" charset="0"/>
              </a:rPr>
              <a:t>Zamieszczenie informacji o operacji na stronie </a:t>
            </a:r>
            <a:r>
              <a:rPr lang="pl-PL" sz="2800" b="1" dirty="0" smtClean="0">
                <a:latin typeface="+mj-lt"/>
                <a:cs typeface="Calibri Light" panose="020F0302020204030204" pitchFamily="34" charset="0"/>
              </a:rPr>
              <a:t>internetowej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800" b="1" dirty="0">
                <a:latin typeface="+mj-lt"/>
                <a:cs typeface="Arial" charset="0"/>
              </a:rPr>
              <a:t>Zapewnienie odpowiedniej wizualizacji </a:t>
            </a:r>
            <a:r>
              <a:rPr lang="pl-PL" sz="2800" b="1" u="sng" dirty="0">
                <a:latin typeface="+mj-lt"/>
                <a:cs typeface="Arial" charset="0"/>
              </a:rPr>
              <a:t>wszystkich</a:t>
            </a:r>
            <a:r>
              <a:rPr lang="pl-PL" sz="2800" b="1" dirty="0">
                <a:latin typeface="+mj-lt"/>
                <a:cs typeface="Arial" charset="0"/>
              </a:rPr>
              <a:t> materiałów drukowanych, gadżetów, nagród rzeczowych związanych z realizacją </a:t>
            </a:r>
            <a:r>
              <a:rPr lang="pl-PL" sz="2800" b="1" dirty="0" smtClean="0">
                <a:latin typeface="+mj-lt"/>
                <a:cs typeface="Arial" charset="0"/>
              </a:rPr>
              <a:t>operacji, a także właściwa wizualizacja działań prowadzonych w formie publikacji, artykułu w prasie, audycji radiowej, spotu telewizyjnego, materiału publikowanego w Internecie oraz prezentacji podczas szkoleń/warsztatów/konferencji</a:t>
            </a:r>
            <a:r>
              <a:rPr lang="pl-PL" sz="2800" b="1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pl-PL" sz="2800" b="1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</a:br>
            <a:endParaRPr lang="pl-PL" sz="2800" b="1" dirty="0">
              <a:solidFill>
                <a:srgbClr val="FF0000"/>
              </a:solidFill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9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76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Podstawowe obowiązki informacyjne  partnera KSOW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29018" y="1136434"/>
            <a:ext cx="10749968" cy="605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2400" dirty="0">
                <a:solidFill>
                  <a:srgbClr val="FF0000"/>
                </a:solidFill>
                <a:latin typeface="+mj-lt"/>
                <a:cs typeface="Arial" charset="0"/>
              </a:rPr>
              <a:t>Zamieszczenie w miejscu realizacji </a:t>
            </a:r>
            <a:r>
              <a:rPr lang="pl-PL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operacji plakatu </a:t>
            </a:r>
            <a:r>
              <a:rPr lang="pl-PL" sz="2400" dirty="0">
                <a:solidFill>
                  <a:srgbClr val="FF0000"/>
                </a:solidFill>
                <a:latin typeface="+mj-lt"/>
                <a:cs typeface="Arial" charset="0"/>
              </a:rPr>
              <a:t>informacyjnego w formacie </a:t>
            </a:r>
            <a:r>
              <a:rPr lang="pl-PL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A3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2200" dirty="0" smtClean="0">
                <a:solidFill>
                  <a:srgbClr val="FF0000"/>
                </a:solidFill>
                <a:latin typeface="+mj-lt"/>
                <a:cs typeface="Arial" charset="0"/>
              </a:rPr>
              <a:t>Uwaga! plakat zamieszczamy przede wszystkim w miejscu dobrze widocznym, ponadto</a:t>
            </a:r>
            <a:r>
              <a:rPr lang="pl-PL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u="sng" dirty="0" smtClean="0">
                <a:latin typeface="+mj-lt"/>
                <a:cs typeface="Arial" charset="0"/>
              </a:rPr>
              <a:t>  Szkolenie/ seminarium/ warsztat/ spotkanie  </a:t>
            </a:r>
            <a:r>
              <a:rPr lang="pl-PL" dirty="0" smtClean="0">
                <a:latin typeface="+mj-lt"/>
                <a:cs typeface="Arial" charset="0"/>
              </a:rPr>
              <a:t>- na scenie, miejscu przeznaczonym dla wykładowcy/ prelegenta, 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u="sng" dirty="0" smtClean="0">
                <a:latin typeface="+mj-lt"/>
                <a:cs typeface="Arial" charset="0"/>
              </a:rPr>
              <a:t>Konferencja</a:t>
            </a:r>
            <a:r>
              <a:rPr lang="pl-PL" u="sng" dirty="0">
                <a:latin typeface="+mj-lt"/>
                <a:cs typeface="Arial" charset="0"/>
              </a:rPr>
              <a:t>/ kongres </a:t>
            </a:r>
            <a:r>
              <a:rPr lang="pl-PL" dirty="0" smtClean="0">
                <a:latin typeface="+mj-lt"/>
                <a:cs typeface="Arial" charset="0"/>
              </a:rPr>
              <a:t>– na </a:t>
            </a:r>
            <a:r>
              <a:rPr lang="pl-PL" dirty="0">
                <a:latin typeface="+mj-lt"/>
                <a:cs typeface="Arial" charset="0"/>
              </a:rPr>
              <a:t>mównicy, przy stole </a:t>
            </a:r>
            <a:r>
              <a:rPr lang="pl-PL" dirty="0" smtClean="0">
                <a:latin typeface="+mj-lt"/>
                <a:cs typeface="Arial" charset="0"/>
              </a:rPr>
              <a:t>prezydialnym, 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u="sng" dirty="0">
                <a:latin typeface="+mj-lt"/>
                <a:cs typeface="Arial" charset="0"/>
              </a:rPr>
              <a:t>Stoisko wystawiennicze/ punkt informacyjny na tragach/imprezie plenerowej/ wystawie w </a:t>
            </a:r>
            <a:r>
              <a:rPr lang="pl-PL" u="sng" dirty="0" smtClean="0">
                <a:latin typeface="+mj-lt"/>
                <a:cs typeface="Arial" charset="0"/>
              </a:rPr>
              <a:t>kraju </a:t>
            </a:r>
            <a:r>
              <a:rPr lang="pl-PL" dirty="0" smtClean="0">
                <a:latin typeface="+mj-lt"/>
                <a:cs typeface="Arial" charset="0"/>
              </a:rPr>
              <a:t>– </a:t>
            </a:r>
            <a:r>
              <a:rPr lang="pl-PL" dirty="0">
                <a:latin typeface="+mj-lt"/>
                <a:cs typeface="Arial" charset="0"/>
              </a:rPr>
              <a:t>na froncie stoiska wystawienniczego podczas </a:t>
            </a:r>
            <a:r>
              <a:rPr lang="pl-PL" dirty="0" smtClean="0">
                <a:latin typeface="+mj-lt"/>
                <a:cs typeface="Arial" charset="0"/>
              </a:rPr>
              <a:t>targów,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u="sng" dirty="0" smtClean="0">
                <a:latin typeface="+mj-lt"/>
                <a:cs typeface="Arial" charset="0"/>
              </a:rPr>
              <a:t>Konkurs/ olimpiada </a:t>
            </a:r>
            <a:r>
              <a:rPr lang="pl-PL" dirty="0" smtClean="0">
                <a:latin typeface="+mj-lt"/>
                <a:cs typeface="Arial" charset="0"/>
              </a:rPr>
              <a:t>– </a:t>
            </a:r>
            <a:r>
              <a:rPr lang="pl-PL" dirty="0">
                <a:latin typeface="+mj-lt"/>
                <a:cs typeface="Arial" charset="0"/>
              </a:rPr>
              <a:t>w trakcie wręczania </a:t>
            </a:r>
            <a:r>
              <a:rPr lang="pl-PL" dirty="0" smtClean="0">
                <a:latin typeface="+mj-lt"/>
                <a:cs typeface="Arial" charset="0"/>
              </a:rPr>
              <a:t>nagród, w </a:t>
            </a:r>
            <a:r>
              <a:rPr lang="pl-PL" dirty="0">
                <a:latin typeface="+mj-lt"/>
                <a:cs typeface="Arial" charset="0"/>
              </a:rPr>
              <a:t>miejscu gdzie konkurs został </a:t>
            </a:r>
            <a:r>
              <a:rPr lang="pl-PL" dirty="0" smtClean="0">
                <a:latin typeface="+mj-lt"/>
                <a:cs typeface="Arial" charset="0"/>
              </a:rPr>
              <a:t>ogłoszony/ przeprowadzony,</a:t>
            </a:r>
            <a:endParaRPr lang="en-US" dirty="0">
              <a:latin typeface="+mj-lt"/>
              <a:cs typeface="Arial" charset="0"/>
            </a:endParaRP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u="sng" dirty="0" smtClean="0">
                <a:latin typeface="+mj-lt"/>
                <a:cs typeface="Arial" charset="0"/>
              </a:rPr>
              <a:t>Wyjazd studyjny krajowy  </a:t>
            </a:r>
            <a:r>
              <a:rPr lang="pl-PL" u="sng" dirty="0">
                <a:latin typeface="+mj-lt"/>
                <a:cs typeface="Arial" charset="0"/>
              </a:rPr>
              <a:t>- </a:t>
            </a:r>
            <a:r>
              <a:rPr lang="pl-PL" dirty="0">
                <a:latin typeface="+mj-lt"/>
                <a:cs typeface="Arial" charset="0"/>
              </a:rPr>
              <a:t>na miejscu </a:t>
            </a:r>
            <a:r>
              <a:rPr lang="pl-PL" u="sng" dirty="0">
                <a:latin typeface="+mj-lt"/>
                <a:cs typeface="Arial" charset="0"/>
              </a:rPr>
              <a:t>każdego</a:t>
            </a:r>
            <a:r>
              <a:rPr lang="pl-PL" dirty="0">
                <a:latin typeface="+mj-lt"/>
                <a:cs typeface="Arial" charset="0"/>
              </a:rPr>
              <a:t> merytorycznego punktu </a:t>
            </a:r>
            <a:r>
              <a:rPr lang="pl-PL" dirty="0" smtClean="0">
                <a:latin typeface="+mj-lt"/>
                <a:cs typeface="Arial" charset="0"/>
              </a:rPr>
              <a:t>wyjazdu studyjnego, </a:t>
            </a:r>
            <a:r>
              <a:rPr lang="pl-PL" dirty="0"/>
              <a:t>za przednią szybą autokaru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2400" dirty="0" smtClean="0">
                <a:solidFill>
                  <a:srgbClr val="FF0000"/>
                </a:solidFill>
                <a:latin typeface="+mj-lt"/>
              </a:rPr>
              <a:t>Plakat </a:t>
            </a:r>
            <a:r>
              <a:rPr lang="pl-PL" sz="2400" dirty="0">
                <a:solidFill>
                  <a:srgbClr val="FF0000"/>
                </a:solidFill>
                <a:latin typeface="+mj-lt"/>
              </a:rPr>
              <a:t>lub tablica znajduje się w miejscu realizacji operacji/siedzibie beneficjenta przez cały czas realizacji </a:t>
            </a:r>
            <a:r>
              <a:rPr lang="pl-PL" sz="2400" dirty="0" smtClean="0">
                <a:solidFill>
                  <a:srgbClr val="FF0000"/>
                </a:solidFill>
                <a:latin typeface="+mj-lt"/>
              </a:rPr>
              <a:t>operacji!</a:t>
            </a:r>
            <a:endParaRPr lang="pl-PL" sz="2400" dirty="0">
              <a:solidFill>
                <a:srgbClr val="FF0000"/>
              </a:solidFill>
              <a:latin typeface="+mj-lt"/>
            </a:endParaRP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pl-PL" sz="2000" dirty="0" smtClean="0">
              <a:latin typeface="+mj-lt"/>
              <a:cs typeface="Arial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5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Plakat A3 - wzór</a:t>
            </a:r>
            <a:endParaRPr lang="pl-PL" sz="38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172994" y="1943361"/>
            <a:ext cx="349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Logotypy (flaga UE zawsze po lewej, logotyp PROW po prawej, logotyp KSOW również obowiązkowo)</a:t>
            </a:r>
            <a:endParaRPr lang="pl-PL" dirty="0">
              <a:latin typeface="+mj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307977" y="3041663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Slogan</a:t>
            </a:r>
            <a:endParaRPr lang="pl-PL" dirty="0"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307977" y="3913775"/>
            <a:ext cx="32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Wskazanie tytułu i celu operacji</a:t>
            </a:r>
            <a:endParaRPr lang="pl-PL" dirty="0">
              <a:latin typeface="+mj-lt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353697" y="5002384"/>
            <a:ext cx="322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Odniesienie do instytucji zarządzającej</a:t>
            </a:r>
            <a:endParaRPr lang="pl-PL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09433" y="1787857"/>
            <a:ext cx="7369791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1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wiejskie.”</a:t>
            </a:r>
          </a:p>
          <a:p>
            <a:pPr algn="ctr"/>
            <a:endParaRPr lang="pl-PL" sz="1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pn. ………………………………(tytuł operacji) mająca na celu ………………………… (główny cel operacji lub jego streszczenie – jedno zdanie) współfinansowana ze środków Unii Europejskiej w ramach Schematu II Pomocy Technicznej „Krajowa Sieć Obszarów Wiejskich” Programu Rozwoju Obszarów Wiejskich na lata 2014-2020. </a:t>
            </a:r>
          </a:p>
          <a:p>
            <a:pPr algn="ctr">
              <a:lnSpc>
                <a:spcPct val="150000"/>
              </a:lnSpc>
            </a:pPr>
            <a:r>
              <a:rPr lang="pl-PL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Programem Rozwoju Obszarów Wiejskich na lata 2014-2020 – Minister Rolnictwa i Rozwoju Wsi.</a:t>
            </a:r>
          </a:p>
          <a:p>
            <a:pPr algn="ctr"/>
            <a:endParaRPr lang="pl-PL" sz="1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1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1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7" y="2358742"/>
            <a:ext cx="907114" cy="7045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47" y="2349013"/>
            <a:ext cx="1618875" cy="66035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78" y="2271955"/>
            <a:ext cx="1143420" cy="74824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48" y="2400940"/>
            <a:ext cx="1783860" cy="5565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32563" y="2081135"/>
            <a:ext cx="6723530" cy="1119906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456093" y="2517289"/>
            <a:ext cx="716901" cy="123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7584141" y="3246879"/>
            <a:ext cx="723836" cy="5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613186" y="3846800"/>
            <a:ext cx="697095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/>
          <p:cNvCxnSpPr>
            <a:stCxn id="15" idx="3"/>
            <a:endCxn id="18" idx="1"/>
          </p:cNvCxnSpPr>
          <p:nvPr/>
        </p:nvCxnSpPr>
        <p:spPr>
          <a:xfrm>
            <a:off x="7584141" y="4031466"/>
            <a:ext cx="723836" cy="6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13186" y="5122210"/>
            <a:ext cx="6970955" cy="677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Łącznik prosty ze strzałką 24"/>
          <p:cNvCxnSpPr>
            <a:stCxn id="23" idx="3"/>
            <a:endCxn id="19" idx="1"/>
          </p:cNvCxnSpPr>
          <p:nvPr/>
        </p:nvCxnSpPr>
        <p:spPr>
          <a:xfrm flipV="1">
            <a:off x="7584141" y="5325550"/>
            <a:ext cx="769556" cy="135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613186" y="3201041"/>
            <a:ext cx="6970955" cy="209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3800" dirty="0"/>
              <a:t>Plakat A3 </a:t>
            </a:r>
            <a:r>
              <a:rPr lang="pl-PL" sz="3800" dirty="0" smtClean="0"/>
              <a:t>– przykłady z dotychczasowych realizacji operacji partnerów KSOW</a:t>
            </a:r>
            <a:endParaRPr lang="pl-PL" sz="3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2835" y="1842319"/>
            <a:ext cx="3966028" cy="29745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" y="1346167"/>
            <a:ext cx="3729696" cy="2789813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92" y="1346565"/>
            <a:ext cx="4174330" cy="312239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7147" y="1870334"/>
            <a:ext cx="2955748" cy="186621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582"/>
            <a:ext cx="3770044" cy="2497042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86" y="4432151"/>
            <a:ext cx="3300710" cy="220047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3" y="3514920"/>
            <a:ext cx="2340399" cy="3128876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8945" y="1332473"/>
            <a:ext cx="2396352" cy="359452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4281310"/>
            <a:ext cx="4180114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/>
              <a:t>Informacja na stronie internetowej</a:t>
            </a:r>
            <a:endParaRPr lang="pl-PL" sz="3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8200" y="1886631"/>
            <a:ext cx="105156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l-PL" sz="2800" dirty="0" smtClean="0">
                <a:latin typeface="+mj-lt"/>
                <a:cs typeface="Arial" charset="0"/>
              </a:rPr>
              <a:t>Partner </a:t>
            </a:r>
            <a:r>
              <a:rPr lang="pl-PL" sz="2800" dirty="0">
                <a:latin typeface="+mj-lt"/>
                <a:cs typeface="Arial" charset="0"/>
              </a:rPr>
              <a:t>KSOW przekazuje osobie </a:t>
            </a:r>
            <a:r>
              <a:rPr lang="pl-PL" sz="2800" dirty="0" smtClean="0">
                <a:latin typeface="+mj-lt"/>
                <a:cs typeface="Arial" charset="0"/>
              </a:rPr>
              <a:t>w Urzędzie Marszałkowskim Województwa Wielkopolskiego, </a:t>
            </a:r>
            <a:r>
              <a:rPr lang="pl-PL" sz="2800" dirty="0">
                <a:latin typeface="+mj-lt"/>
                <a:cs typeface="Arial" charset="0"/>
              </a:rPr>
              <a:t>o której mowa w §17 ust. 9, w zakresie i terminie określonych </a:t>
            </a:r>
            <a:r>
              <a:rPr lang="pl-PL" sz="2800" dirty="0" smtClean="0">
                <a:latin typeface="+mj-lt"/>
                <a:cs typeface="Arial" charset="0"/>
              </a:rPr>
              <a:t>przez Urząd Marszałkowski Województwa Wielkopolskiego, </a:t>
            </a:r>
            <a:r>
              <a:rPr lang="pl-PL" sz="2800" dirty="0">
                <a:latin typeface="+mj-lt"/>
                <a:cs typeface="Arial" charset="0"/>
              </a:rPr>
              <a:t>informacje o realizowanej operacji, w celu zamieszczenia ich na portalu KSOW lub na stronie internetowej </a:t>
            </a:r>
            <a:r>
              <a:rPr lang="pl-PL" sz="2800" dirty="0" smtClean="0">
                <a:latin typeface="+mj-lt"/>
                <a:cs typeface="Arial" charset="0"/>
              </a:rPr>
              <a:t>Samorządu Województwa Wielkopolskiego, </a:t>
            </a:r>
            <a:r>
              <a:rPr lang="pl-PL" sz="2800" dirty="0">
                <a:latin typeface="+mj-lt"/>
                <a:cs typeface="Arial" charset="0"/>
              </a:rPr>
              <a:t>a także zamieszcza te informacje na swojej stronie internetowej do użytku profesjonalnego, jeżeli taka strona istnieje.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3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7388" y="1498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800" dirty="0" smtClean="0"/>
              <a:t>Informacja na stronie internetowej</a:t>
            </a:r>
            <a:endParaRPr lang="pl-PL" sz="3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32" y="1218059"/>
            <a:ext cx="3828060" cy="5416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6" y="1368666"/>
            <a:ext cx="3837367" cy="4804908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 flipV="1">
            <a:off x="1355464" y="3642543"/>
            <a:ext cx="3004968" cy="215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8723064" y="1368666"/>
            <a:ext cx="337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Logotypy (flaga UE zawsze po lewej, logotyp PROW po prawej, logotyp KSOW również obowiązkowo)</a:t>
            </a:r>
            <a:endParaRPr lang="pl-PL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723064" y="2693606"/>
            <a:ext cx="378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Slogan</a:t>
            </a:r>
            <a:endParaRPr lang="pl-PL" dirty="0"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723064" y="3137551"/>
            <a:ext cx="369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latin typeface="+mj-lt"/>
              </a:rPr>
              <a:t>Dokładny wzór </a:t>
            </a:r>
            <a:r>
              <a:rPr lang="pl-PL" dirty="0" smtClean="0">
                <a:latin typeface="+mj-lt"/>
              </a:rPr>
              <a:t>treści zostanie Państwu przekazany przez pracownika UMWW.</a:t>
            </a:r>
            <a:endParaRPr lang="pl-PL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723063" y="4224884"/>
            <a:ext cx="369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Odniesienie do instytucji zarządzającej</a:t>
            </a:r>
            <a:endParaRPr lang="pl-PL" dirty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47304" y="3273211"/>
            <a:ext cx="3248809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>
            <a:stCxn id="13" idx="3"/>
          </p:cNvCxnSpPr>
          <p:nvPr/>
        </p:nvCxnSpPr>
        <p:spPr>
          <a:xfrm>
            <a:off x="7896113" y="3365544"/>
            <a:ext cx="935915" cy="103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4528969" y="1368666"/>
            <a:ext cx="3517751" cy="438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>
            <a:stCxn id="16" idx="3"/>
          </p:cNvCxnSpPr>
          <p:nvPr/>
        </p:nvCxnSpPr>
        <p:spPr>
          <a:xfrm>
            <a:off x="8046720" y="1587976"/>
            <a:ext cx="785308" cy="19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647304" y="1807285"/>
            <a:ext cx="3173505" cy="161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896113" y="1865643"/>
            <a:ext cx="935915" cy="931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4528969" y="1968830"/>
            <a:ext cx="3517751" cy="1304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ze strzałką 23"/>
          <p:cNvCxnSpPr>
            <a:endCxn id="10" idx="1"/>
          </p:cNvCxnSpPr>
          <p:nvPr/>
        </p:nvCxnSpPr>
        <p:spPr>
          <a:xfrm>
            <a:off x="8046720" y="2433335"/>
            <a:ext cx="676344" cy="116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2459</Words>
  <Application>Microsoft Office PowerPoint</Application>
  <PresentationFormat>Panoramiczny</PresentationFormat>
  <Paragraphs>167</Paragraphs>
  <Slides>28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Motyw pakietu Office</vt:lpstr>
      <vt:lpstr>Obowiązki Partnerów KSOW w zakresie działań informacyjnych i promocyjnych  Poznań, 3 lutego 2022 r. </vt:lpstr>
      <vt:lpstr>Z czego wynikają?</vt:lpstr>
      <vt:lpstr>Księga wizualizacji znaku PROW 2014-2020</vt:lpstr>
      <vt:lpstr>Podstawowe obowiązki informacyjne  partnera KSOW</vt:lpstr>
      <vt:lpstr>Podstawowe obowiązki informacyjne  partnera KSOW</vt:lpstr>
      <vt:lpstr>Plakat A3 - wzór</vt:lpstr>
      <vt:lpstr>Plakat A3 – przykłady z dotychczasowych realizacji operacji partnerów KSOW</vt:lpstr>
      <vt:lpstr>Informacja na stronie internetowej</vt:lpstr>
      <vt:lpstr>Informacja na stronie internetowej</vt:lpstr>
      <vt:lpstr>Materiały/działania informacyjno-promocyjne</vt:lpstr>
      <vt:lpstr>Materiały informacyjne</vt:lpstr>
      <vt:lpstr>Materiały informacyjne – przykłady z dotychczas zrealizowanych operacji</vt:lpstr>
      <vt:lpstr>Działania informacyjne w telewizji</vt:lpstr>
      <vt:lpstr>Działania informacyjne w telewizji</vt:lpstr>
      <vt:lpstr>Działania informacyjne w telewizji </vt:lpstr>
      <vt:lpstr>Działania informacyjne w radiu</vt:lpstr>
      <vt:lpstr>Działania promocyjne telewizji</vt:lpstr>
      <vt:lpstr>Działania promocyjne w radiu</vt:lpstr>
      <vt:lpstr>Materiały promocyjne (drukowane, gadżety, nagrody rzeczowe)</vt:lpstr>
      <vt:lpstr>Materiały promocyjne – przykłady z dotychczas zrealizowanych operacji</vt:lpstr>
      <vt:lpstr>Materiały promocyjne – podstawowe informacje</vt:lpstr>
      <vt:lpstr>Ogólne wytyczne do wizualizacji</vt:lpstr>
      <vt:lpstr> Materiały promocyjne - ogólne wytyczne do wizualizacji</vt:lpstr>
      <vt:lpstr> Materiały promocyjne - ogólne wytyczne do wizualizacji</vt:lpstr>
      <vt:lpstr>Najczęściej popełniane błędy przy dopełnianiu obowiązków informacyjno-promocyjnych</vt:lpstr>
      <vt:lpstr>Najczęściej popełniane błędy przy dopełnianiu obowiązków informacyjno-promocyjnych</vt:lpstr>
      <vt:lpstr>Konsekwencje niedopełnienia obowiązków informacyjnych i promocyjnych</vt:lpstr>
      <vt:lpstr>Dziękuję za uwagę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Poznań, data</dc:title>
  <dc:creator>Kapuściński Adrian</dc:creator>
  <cp:lastModifiedBy>Kinal Pawel</cp:lastModifiedBy>
  <cp:revision>119</cp:revision>
  <cp:lastPrinted>2019-12-16T09:03:55Z</cp:lastPrinted>
  <dcterms:created xsi:type="dcterms:W3CDTF">2018-01-11T11:19:01Z</dcterms:created>
  <dcterms:modified xsi:type="dcterms:W3CDTF">2022-02-03T09:21:06Z</dcterms:modified>
</cp:coreProperties>
</file>